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4" r:id="rId4"/>
    <p:sldId id="295" r:id="rId5"/>
    <p:sldId id="291" r:id="rId6"/>
    <p:sldId id="261" r:id="rId7"/>
    <p:sldId id="288" r:id="rId8"/>
    <p:sldId id="263" r:id="rId9"/>
    <p:sldId id="264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alpha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FY20 Parks Funding Sources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alpha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Sheet2!$A$1:$A$20</c:f>
              <c:strCache>
                <c:ptCount val="20"/>
                <c:pt idx="0">
                  <c:v>Camping &amp; Camp Lane</c:v>
                </c:pt>
                <c:pt idx="1">
                  <c:v>Car Rental Tax</c:v>
                </c:pt>
                <c:pt idx="2">
                  <c:v>Concessions</c:v>
                </c:pt>
                <c:pt idx="3">
                  <c:v>Contracted Maint Services</c:v>
                </c:pt>
                <c:pt idx="4">
                  <c:v>Day Pass</c:v>
                </c:pt>
                <c:pt idx="5">
                  <c:v>Gasoline Tax Refund</c:v>
                </c:pt>
                <c:pt idx="6">
                  <c:v>Investment Earnings</c:v>
                </c:pt>
                <c:pt idx="7">
                  <c:v>Local Fines</c:v>
                </c:pt>
                <c:pt idx="8">
                  <c:v>Misc Camping Revenue</c:v>
                </c:pt>
                <c:pt idx="9">
                  <c:v>Miscellaneous</c:v>
                </c:pt>
                <c:pt idx="10">
                  <c:v>Moorage</c:v>
                </c:pt>
                <c:pt idx="11">
                  <c:v>Picnic Reservations</c:v>
                </c:pt>
                <c:pt idx="12">
                  <c:v>Real Property</c:v>
                </c:pt>
                <c:pt idx="13">
                  <c:v>Recreational Vehicle Fee</c:v>
                </c:pt>
                <c:pt idx="14">
                  <c:v>Rent - Other Properties</c:v>
                </c:pt>
                <c:pt idx="15">
                  <c:v>Reserves</c:v>
                </c:pt>
                <c:pt idx="16">
                  <c:v>Road Maintenance</c:v>
                </c:pt>
                <c:pt idx="17">
                  <c:v>Season Passes</c:v>
                </c:pt>
                <c:pt idx="18">
                  <c:v>Timber Sales</c:v>
                </c:pt>
                <c:pt idx="19">
                  <c:v>Transient Room Tax</c:v>
                </c:pt>
              </c:strCache>
            </c:strRef>
          </c:cat>
          <c:val>
            <c:numRef>
              <c:f>Sheet2!$B$1:$B$20</c:f>
              <c:numCache>
                <c:formatCode>_("$"* #,##0_);_("$"* \(#,##0\);_("$"* "-"??_);_(@_)</c:formatCode>
                <c:ptCount val="20"/>
                <c:pt idx="0">
                  <c:v>1055000</c:v>
                </c:pt>
                <c:pt idx="1">
                  <c:v>395998</c:v>
                </c:pt>
                <c:pt idx="2">
                  <c:v>5500</c:v>
                </c:pt>
                <c:pt idx="3">
                  <c:v>31700</c:v>
                </c:pt>
                <c:pt idx="4">
                  <c:v>320000</c:v>
                </c:pt>
                <c:pt idx="5">
                  <c:v>57775</c:v>
                </c:pt>
                <c:pt idx="6">
                  <c:v>13721</c:v>
                </c:pt>
                <c:pt idx="7">
                  <c:v>45000</c:v>
                </c:pt>
                <c:pt idx="8">
                  <c:v>60000</c:v>
                </c:pt>
                <c:pt idx="9">
                  <c:v>9500</c:v>
                </c:pt>
                <c:pt idx="10">
                  <c:v>180000</c:v>
                </c:pt>
                <c:pt idx="11">
                  <c:v>55000</c:v>
                </c:pt>
                <c:pt idx="12">
                  <c:v>90000</c:v>
                </c:pt>
                <c:pt idx="13">
                  <c:v>520000</c:v>
                </c:pt>
                <c:pt idx="14">
                  <c:v>19200</c:v>
                </c:pt>
                <c:pt idx="15">
                  <c:v>884361</c:v>
                </c:pt>
                <c:pt idx="16">
                  <c:v>32000</c:v>
                </c:pt>
                <c:pt idx="17">
                  <c:v>200000</c:v>
                </c:pt>
                <c:pt idx="18">
                  <c:v>76083</c:v>
                </c:pt>
                <c:pt idx="19">
                  <c:v>821805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alpha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Sheet2!$A$1:$A$20</c:f>
              <c:strCache>
                <c:ptCount val="20"/>
                <c:pt idx="0">
                  <c:v>Camping &amp; Camp Lane</c:v>
                </c:pt>
                <c:pt idx="1">
                  <c:v>Car Rental Tax</c:v>
                </c:pt>
                <c:pt idx="2">
                  <c:v>Concessions</c:v>
                </c:pt>
                <c:pt idx="3">
                  <c:v>Contracted Maint Services</c:v>
                </c:pt>
                <c:pt idx="4">
                  <c:v>Day Pass</c:v>
                </c:pt>
                <c:pt idx="5">
                  <c:v>Gasoline Tax Refund</c:v>
                </c:pt>
                <c:pt idx="6">
                  <c:v>Investment Earnings</c:v>
                </c:pt>
                <c:pt idx="7">
                  <c:v>Local Fines</c:v>
                </c:pt>
                <c:pt idx="8">
                  <c:v>Misc Camping Revenue</c:v>
                </c:pt>
                <c:pt idx="9">
                  <c:v>Miscellaneous</c:v>
                </c:pt>
                <c:pt idx="10">
                  <c:v>Moorage</c:v>
                </c:pt>
                <c:pt idx="11">
                  <c:v>Picnic Reservations</c:v>
                </c:pt>
                <c:pt idx="12">
                  <c:v>Real Property</c:v>
                </c:pt>
                <c:pt idx="13">
                  <c:v>Recreational Vehicle Fee</c:v>
                </c:pt>
                <c:pt idx="14">
                  <c:v>Rent - Other Properties</c:v>
                </c:pt>
                <c:pt idx="15">
                  <c:v>Reserves</c:v>
                </c:pt>
                <c:pt idx="16">
                  <c:v>Road Maintenance</c:v>
                </c:pt>
                <c:pt idx="17">
                  <c:v>Season Passes</c:v>
                </c:pt>
                <c:pt idx="18">
                  <c:v>Timber Sales</c:v>
                </c:pt>
                <c:pt idx="19">
                  <c:v>Transient Room Tax</c:v>
                </c:pt>
              </c:strCache>
            </c:strRef>
          </c:cat>
          <c:val>
            <c:numRef>
              <c:f>Sheet2!$C$1:$C$20</c:f>
              <c:numCache>
                <c:formatCode>0%</c:formatCode>
                <c:ptCount val="20"/>
                <c:pt idx="0">
                  <c:v>0.21651493860724047</c:v>
                </c:pt>
                <c:pt idx="1">
                  <c:v>8.1269651809090057E-2</c:v>
                </c:pt>
                <c:pt idx="2">
                  <c:v>1.128750864777083E-3</c:v>
                </c:pt>
                <c:pt idx="3">
                  <c:v>6.5057095297151877E-3</c:v>
                </c:pt>
                <c:pt idx="4">
                  <c:v>6.5672777587030287E-2</c:v>
                </c:pt>
                <c:pt idx="5">
                  <c:v>1.1857014765908358E-2</c:v>
                </c:pt>
                <c:pt idx="6">
                  <c:v>2.8159255664738829E-3</c:v>
                </c:pt>
                <c:pt idx="7">
                  <c:v>9.2352343481761339E-3</c:v>
                </c:pt>
                <c:pt idx="8">
                  <c:v>1.2313645797568178E-2</c:v>
                </c:pt>
                <c:pt idx="9">
                  <c:v>1.9496605846149615E-3</c:v>
                </c:pt>
                <c:pt idx="10">
                  <c:v>3.6940937392704536E-2</c:v>
                </c:pt>
                <c:pt idx="11">
                  <c:v>1.128750864777083E-2</c:v>
                </c:pt>
                <c:pt idx="12">
                  <c:v>1.8470468696352268E-2</c:v>
                </c:pt>
                <c:pt idx="13">
                  <c:v>0.10671826357892421</c:v>
                </c:pt>
                <c:pt idx="14">
                  <c:v>3.9403666552218167E-3</c:v>
                </c:pt>
                <c:pt idx="15">
                  <c:v>0.18149513518638652</c:v>
                </c:pt>
                <c:pt idx="16">
                  <c:v>6.5672777587030282E-3</c:v>
                </c:pt>
                <c:pt idx="17">
                  <c:v>4.1045485991893928E-2</c:v>
                </c:pt>
                <c:pt idx="18">
                  <c:v>1.5614318553606328E-2</c:v>
                </c:pt>
                <c:pt idx="19">
                  <c:v>0.16865692807784194</c:v>
                </c:pt>
              </c:numCache>
            </c:numRef>
          </c:val>
        </c:ser>
        <c:ser>
          <c:idx val="2"/>
          <c:order val="2"/>
          <c:tx>
            <c:v>Percent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alpha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val>
            <c:numRef>
              <c:f>Sheet2!$C$1:$C$20</c:f>
              <c:numCache>
                <c:formatCode>0%</c:formatCode>
                <c:ptCount val="20"/>
                <c:pt idx="0">
                  <c:v>0.21651493860724047</c:v>
                </c:pt>
                <c:pt idx="1">
                  <c:v>8.1269651809090057E-2</c:v>
                </c:pt>
                <c:pt idx="2">
                  <c:v>1.128750864777083E-3</c:v>
                </c:pt>
                <c:pt idx="3">
                  <c:v>6.5057095297151877E-3</c:v>
                </c:pt>
                <c:pt idx="4">
                  <c:v>6.5672777587030287E-2</c:v>
                </c:pt>
                <c:pt idx="5">
                  <c:v>1.1857014765908358E-2</c:v>
                </c:pt>
                <c:pt idx="6">
                  <c:v>2.8159255664738829E-3</c:v>
                </c:pt>
                <c:pt idx="7">
                  <c:v>9.2352343481761339E-3</c:v>
                </c:pt>
                <c:pt idx="8">
                  <c:v>1.2313645797568178E-2</c:v>
                </c:pt>
                <c:pt idx="9">
                  <c:v>1.9496605846149615E-3</c:v>
                </c:pt>
                <c:pt idx="10">
                  <c:v>3.6940937392704536E-2</c:v>
                </c:pt>
                <c:pt idx="11">
                  <c:v>1.128750864777083E-2</c:v>
                </c:pt>
                <c:pt idx="12">
                  <c:v>1.8470468696352268E-2</c:v>
                </c:pt>
                <c:pt idx="13">
                  <c:v>0.10671826357892421</c:v>
                </c:pt>
                <c:pt idx="14">
                  <c:v>3.9403666552218167E-3</c:v>
                </c:pt>
                <c:pt idx="15">
                  <c:v>0.18149513518638652</c:v>
                </c:pt>
                <c:pt idx="16">
                  <c:v>6.5672777587030282E-3</c:v>
                </c:pt>
                <c:pt idx="17">
                  <c:v>4.1045485991893928E-2</c:v>
                </c:pt>
                <c:pt idx="18">
                  <c:v>1.5614318553606328E-2</c:v>
                </c:pt>
                <c:pt idx="19">
                  <c:v>0.16865692807784194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>
              <a:alpha val="95000"/>
            </a:schemeClr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C64F-D936-4686-B37A-2218C6BD60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3EE9-9633-4283-8155-4403CE872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2377-A97D-494F-8871-6557A30116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2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EE9-9633-4283-8155-4403CE8721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0163-A833-40EA-B013-3B3A0DF5E576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AA88-5BF8-4C9E-B0C5-8098CCD8E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-22860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600" y="2133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State of </a:t>
            </a:r>
            <a:r>
              <a:rPr lang="en-US" sz="3600" b="1" dirty="0">
                <a:solidFill>
                  <a:schemeClr val="tx1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ur Parks: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Current Budget Reality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the optimal operating budget?</a:t>
            </a:r>
          </a:p>
          <a:p>
            <a:endParaRPr lang="en-US" dirty="0"/>
          </a:p>
          <a:p>
            <a:r>
              <a:rPr lang="en-US" b="1" dirty="0" smtClean="0"/>
              <a:t>What is the optimal capital budget?</a:t>
            </a:r>
          </a:p>
          <a:p>
            <a:endParaRPr lang="en-US" dirty="0"/>
          </a:p>
          <a:p>
            <a:r>
              <a:rPr lang="en-US" b="1" dirty="0" smtClean="0"/>
              <a:t>What are the funding priorities?</a:t>
            </a:r>
          </a:p>
          <a:p>
            <a:pPr lvl="1"/>
            <a:r>
              <a:rPr lang="en-US" dirty="0" smtClean="0"/>
              <a:t>Def. Maintenance</a:t>
            </a:r>
          </a:p>
          <a:p>
            <a:pPr lvl="1"/>
            <a:r>
              <a:rPr lang="en-US" dirty="0" smtClean="0"/>
              <a:t>Capital Improvements</a:t>
            </a:r>
          </a:p>
          <a:p>
            <a:pPr lvl="1"/>
            <a:r>
              <a:rPr lang="en-US" dirty="0" smtClean="0"/>
              <a:t>Conservation </a:t>
            </a:r>
          </a:p>
          <a:p>
            <a:pPr lvl="1"/>
            <a:r>
              <a:rPr lang="en-US" dirty="0" smtClean="0"/>
              <a:t>Revenue Generation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400" y="-76200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7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FUNDING PRIORITIES</a:t>
            </a:r>
            <a:endParaRPr lang="en-US" b="1" dirty="0"/>
          </a:p>
        </p:txBody>
      </p:sp>
      <p:pic>
        <p:nvPicPr>
          <p:cNvPr id="9" name="Picture 2" descr="J:\Parks\Richardson Park &amp; Marina\Richardson_Marina_su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69" y="4267200"/>
            <a:ext cx="37666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1950’s – 1970’s Growth of Lane County Parks</a:t>
            </a:r>
          </a:p>
          <a:p>
            <a:pPr lvl="1"/>
            <a:r>
              <a:rPr lang="en-US" dirty="0" smtClean="0"/>
              <a:t>Period of park acquisition &amp; development </a:t>
            </a:r>
          </a:p>
          <a:p>
            <a:pPr lvl="1"/>
            <a:r>
              <a:rPr lang="en-US" dirty="0" smtClean="0"/>
              <a:t>Timber Revenue, General Fund, Gas Tax, Grants, Small amount of User Fees </a:t>
            </a:r>
          </a:p>
          <a:p>
            <a:pPr lvl="1"/>
            <a:r>
              <a:rPr lang="en-US" dirty="0" smtClean="0"/>
              <a:t>Middle of 1970’s </a:t>
            </a:r>
            <a:r>
              <a:rPr lang="en-US" b="1" dirty="0" smtClean="0"/>
              <a:t>over 35 FTE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1980’s Decline of Lane County Parks</a:t>
            </a:r>
            <a:endParaRPr lang="en-US" b="1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facilities than could adequately </a:t>
            </a:r>
            <a:r>
              <a:rPr lang="en-US" dirty="0" smtClean="0"/>
              <a:t>maintain</a:t>
            </a:r>
          </a:p>
          <a:p>
            <a:pPr lvl="1"/>
            <a:r>
              <a:rPr lang="en-US" dirty="0"/>
              <a:t>No stable source for maintenance and operation</a:t>
            </a:r>
          </a:p>
          <a:p>
            <a:pPr lvl="1"/>
            <a:r>
              <a:rPr lang="en-US" dirty="0" smtClean="0"/>
              <a:t>1982 </a:t>
            </a:r>
            <a:r>
              <a:rPr lang="en-US" dirty="0"/>
              <a:t>Economic recession led to </a:t>
            </a:r>
            <a:r>
              <a:rPr lang="en-US" dirty="0" smtClean="0"/>
              <a:t>closing of parks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3820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977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Historical Funding Perspective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84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1983-2000 Rebirth of Lane County Parks</a:t>
            </a:r>
          </a:p>
          <a:p>
            <a:pPr lvl="1"/>
            <a:r>
              <a:rPr lang="en-US" dirty="0" smtClean="0"/>
              <a:t>5 - 10% Car Rental Tax for operations &amp; maintenance (45% of operation budget by 2000)</a:t>
            </a:r>
          </a:p>
          <a:p>
            <a:pPr lvl="1"/>
            <a:r>
              <a:rPr lang="en-US" dirty="0" smtClean="0"/>
              <a:t>1985 County Hired full-time Parks Manager to rebuild park system</a:t>
            </a:r>
          </a:p>
          <a:p>
            <a:pPr lvl="1"/>
            <a:r>
              <a:rPr lang="en-US" b="1" dirty="0" smtClean="0"/>
              <a:t>Eliminated reliance on General Fund &amp; increased User </a:t>
            </a:r>
            <a:r>
              <a:rPr lang="en-US" b="1" dirty="0"/>
              <a:t>F</a:t>
            </a:r>
            <a:r>
              <a:rPr lang="en-US" b="1" dirty="0" smtClean="0"/>
              <a:t>ees</a:t>
            </a:r>
          </a:p>
          <a:p>
            <a:pPr lvl="1"/>
            <a:r>
              <a:rPr lang="en-US" dirty="0" smtClean="0"/>
              <a:t>Adopt-A-Park Program (1997 - 15,000 Volunteer Labor Hrs.)</a:t>
            </a:r>
          </a:p>
          <a:p>
            <a:pPr lvl="1"/>
            <a:r>
              <a:rPr lang="en-US" dirty="0" smtClean="0"/>
              <a:t>1995 4-Year Capital Improvement Plan (CIP)</a:t>
            </a:r>
          </a:p>
          <a:p>
            <a:pPr lvl="1"/>
            <a:r>
              <a:rPr lang="en-US" b="1" dirty="0" smtClean="0"/>
              <a:t>FY 99:  59 Parks with Operating Budget over $1.5M &amp; Capital Improvement Budget was over $1M, 17FTE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Historical Funding Perspective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400" y="-76200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78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/>
              <a:t>2020 Lane County Parks System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3627" t="17435" r="7015" b="7816"/>
          <a:stretch/>
        </p:blipFill>
        <p:spPr bwMode="auto">
          <a:xfrm>
            <a:off x="1485900" y="1143000"/>
            <a:ext cx="6515100" cy="3429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4648200"/>
            <a:ext cx="7048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69 Properties encompassing 4,550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5 Campgrounds (227 RV campsites) &amp; 3 Marinas (400 slips), 43 Boat Ramps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Admissions 2014-2019 (day-use: 67,500 – 83,000, season passes: 5,088 – 7,475) &amp; Camping Reservations  (15,800 – 30,000)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0222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400" y="-76200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789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/>
              <a:t>FY 20 REVENUE SOURCES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89958" y="6095357"/>
            <a:ext cx="573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FY </a:t>
            </a:r>
            <a:r>
              <a:rPr lang="en-US" sz="2400" b="1" dirty="0" smtClean="0"/>
              <a:t>20 </a:t>
            </a:r>
            <a:r>
              <a:rPr lang="en-US" sz="2400" b="1" dirty="0"/>
              <a:t>ANNUAL REVENUE = </a:t>
            </a:r>
            <a:r>
              <a:rPr lang="en-US" sz="2400" b="1" dirty="0" smtClean="0"/>
              <a:t>$4,872,643</a:t>
            </a:r>
            <a:endParaRPr lang="en-US" sz="24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947741"/>
              </p:ext>
            </p:extLst>
          </p:nvPr>
        </p:nvGraphicFramePr>
        <p:xfrm>
          <a:off x="1295400" y="1099868"/>
          <a:ext cx="6515100" cy="499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4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Operating Budget - </a:t>
            </a:r>
            <a:r>
              <a:rPr lang="en-US" sz="4400" dirty="0" smtClean="0"/>
              <a:t>$3,988,282</a:t>
            </a:r>
          </a:p>
          <a:p>
            <a:pPr lvl="1"/>
            <a:r>
              <a:rPr lang="en-US" sz="3500" dirty="0" smtClean="0"/>
              <a:t>Personnel 18.8 FTE - $1,850,522</a:t>
            </a:r>
          </a:p>
          <a:p>
            <a:pPr lvl="1"/>
            <a:r>
              <a:rPr lang="en-US" sz="3500" dirty="0" smtClean="0"/>
              <a:t>Materials &amp; Services - $2,188,73</a:t>
            </a:r>
            <a:r>
              <a:rPr lang="en-US" dirty="0" smtClean="0"/>
              <a:t>6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sz="4400" b="1" dirty="0" smtClean="0"/>
              <a:t>Capital Budget </a:t>
            </a:r>
            <a:r>
              <a:rPr lang="en-US" sz="4400" dirty="0" smtClean="0"/>
              <a:t>- $549,227</a:t>
            </a:r>
          </a:p>
          <a:p>
            <a:endParaRPr lang="en-US" sz="4400" b="1" dirty="0" smtClean="0"/>
          </a:p>
          <a:p>
            <a:r>
              <a:rPr lang="en-US" sz="4400" b="1" dirty="0" smtClean="0"/>
              <a:t>System Development Charges </a:t>
            </a:r>
            <a:r>
              <a:rPr lang="en-US" dirty="0" smtClean="0"/>
              <a:t>- </a:t>
            </a:r>
            <a:r>
              <a:rPr lang="en-US" sz="4300" dirty="0" smtClean="0"/>
              <a:t>$228,884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400" y="-76200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78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FY 20 </a:t>
            </a:r>
            <a:r>
              <a:rPr lang="en-US" b="1" dirty="0" smtClean="0"/>
              <a:t>OPERATING &amp; CAPITAL BUDGET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35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09899"/>
            <a:ext cx="9144000" cy="4038601"/>
          </a:xfrm>
          <a:prstGeom prst="rect">
            <a:avLst/>
          </a:prstGeom>
          <a:solidFill>
            <a:srgbClr val="006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8"/>
          <a:stretch/>
        </p:blipFill>
        <p:spPr>
          <a:xfrm>
            <a:off x="-9608" y="-690562"/>
            <a:ext cx="3133807" cy="3357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8677"/>
          <a:stretch/>
        </p:blipFill>
        <p:spPr>
          <a:xfrm>
            <a:off x="3194768" y="-152400"/>
            <a:ext cx="2823374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8"/>
          <a:stretch/>
        </p:blipFill>
        <p:spPr>
          <a:xfrm>
            <a:off x="6088711" y="-894051"/>
            <a:ext cx="3125857" cy="3561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101" y="3276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venir LT Std 65 Medium" panose="020B0603020203020204" pitchFamily="34" charset="0"/>
                <a:cs typeface="Aharoni" panose="02010803020104030203" pitchFamily="2" charset="-79"/>
              </a:rPr>
              <a:t>LANE COUNTY PARKS &amp; OPEN SPACE MASTER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5614982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Board of Commissioner </a:t>
            </a:r>
            <a:r>
              <a:rPr lang="en-US" sz="2000" dirty="0">
                <a:solidFill>
                  <a:schemeClr val="bg1"/>
                </a:solidFill>
              </a:rPr>
              <a:t>Hearing</a:t>
            </a:r>
          </a:p>
          <a:p>
            <a:pPr algn="r"/>
            <a:r>
              <a:rPr lang="en-US" sz="2000" i="1" dirty="0" smtClean="0">
                <a:solidFill>
                  <a:schemeClr val="bg1"/>
                </a:solidFill>
              </a:rPr>
              <a:t>December 18, </a:t>
            </a:r>
            <a:r>
              <a:rPr lang="en-US" sz="2000" i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267700"/>
            <a:ext cx="8842513" cy="761500"/>
          </a:xfrm>
          <a:prstGeom prst="rect">
            <a:avLst/>
          </a:prstGeom>
          <a:solidFill>
            <a:srgbClr val="88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5881" y="3992418"/>
            <a:ext cx="368119" cy="132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102" y="4463161"/>
            <a:ext cx="8613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cs typeface="Aharoni" panose="02010803020104030203" pitchFamily="2" charset="-79"/>
              </a:rPr>
              <a:t>SEA TO SUMMIT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 panose="020B0603020203020204" pitchFamily="34" charset="0"/>
                <a:cs typeface="Aharoni" panose="02010803020104030203" pitchFamily="2" charset="-79"/>
              </a:rPr>
              <a:t>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cs typeface="Aharoni" panose="02010803020104030203" pitchFamily="2" charset="-79"/>
              </a:rPr>
              <a:t>Creating the Future of Lane County Parks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4022" y="5623173"/>
            <a:ext cx="621956" cy="990600"/>
          </a:xfrm>
          <a:prstGeom prst="rect">
            <a:avLst/>
          </a:prstGeom>
        </p:spPr>
      </p:pic>
      <p:pic>
        <p:nvPicPr>
          <p:cNvPr id="14" name="Picture 2" descr="C:\Users\LCPWCSC\Desktop\Admin\Park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5" y="5410200"/>
            <a:ext cx="10398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 4:  Generate Economic Vitality</a:t>
            </a:r>
          </a:p>
          <a:p>
            <a:pPr marL="0" indent="0">
              <a:buNone/>
            </a:pPr>
            <a:r>
              <a:rPr lang="en-US" sz="2800" i="1" dirty="0" smtClean="0"/>
              <a:t>Create a strategic and holistic park management approach</a:t>
            </a:r>
          </a:p>
          <a:p>
            <a:pPr marL="0" indent="0">
              <a:buNone/>
            </a:pPr>
            <a:r>
              <a:rPr lang="en-US" sz="2800" i="1" dirty="0" smtClean="0"/>
              <a:t>that balances local/site needs with opportunities to create economic benefits or to generate revenue to re-invest in parks.</a:t>
            </a:r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dirty="0" smtClean="0"/>
              <a:t>Strategy 4.5:  Develop additional resources and funding for Lane County Parks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-97766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7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2018 LANE COUNTY PARKS &amp; OPEN SPACES MASTER PLAN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47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29" y="1165789"/>
            <a:ext cx="86868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Over </a:t>
            </a:r>
            <a:r>
              <a:rPr lang="en-US" b="1" dirty="0" smtClean="0"/>
              <a:t>$17M Backlog of deferred maintenance</a:t>
            </a:r>
          </a:p>
          <a:p>
            <a:pPr lvl="1"/>
            <a:r>
              <a:rPr lang="en-US" b="1" dirty="0"/>
              <a:t>Aging infrastructure of parks system</a:t>
            </a:r>
          </a:p>
          <a:p>
            <a:r>
              <a:rPr lang="en-US" b="1" dirty="0" smtClean="0"/>
              <a:t>2 Ways to tackle deferred maintenance:</a:t>
            </a:r>
          </a:p>
          <a:p>
            <a:pPr marL="0" indent="0">
              <a:buNone/>
            </a:pPr>
            <a:r>
              <a:rPr lang="en-US" sz="2800" b="1" dirty="0" smtClean="0"/>
              <a:t>1. Restoration of facilities (capital projects)</a:t>
            </a:r>
          </a:p>
          <a:p>
            <a:pPr marL="0" indent="0">
              <a:buNone/>
            </a:pPr>
            <a:r>
              <a:rPr lang="en-US" sz="2800" b="1" dirty="0" smtClean="0"/>
              <a:t>2. Routine preventative maintenance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-152400" y="-76200"/>
            <a:ext cx="9601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400" y="-76200"/>
            <a:ext cx="6858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6543052" y="66052"/>
            <a:ext cx="1163296" cy="838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7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DEFERRED MAINTENACE</a:t>
            </a:r>
            <a:endParaRPr lang="en-US" b="1" dirty="0"/>
          </a:p>
        </p:txBody>
      </p:sp>
      <p:pic>
        <p:nvPicPr>
          <p:cNvPr id="1027" name="Picture 3" descr="J:\Parks\Maintenance Projects\Orchard Point Revetment\Photos\20190103_084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98" y="4579334"/>
            <a:ext cx="2877797" cy="21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8" y="4579334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402</Words>
  <Application>Microsoft Office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Historical Funding Perspective</vt:lpstr>
      <vt:lpstr>Historical Funding Perspective</vt:lpstr>
      <vt:lpstr> 2020 Lane County Parks System</vt:lpstr>
      <vt:lpstr> FY 20 REVENUE SOURCES</vt:lpstr>
      <vt:lpstr>FY 20 OPERATING &amp; CAPITAL BUDGET</vt:lpstr>
      <vt:lpstr>PowerPoint Presentation</vt:lpstr>
      <vt:lpstr> Vision</vt:lpstr>
      <vt:lpstr>Mission</vt:lpstr>
      <vt:lpstr>PowerPoint Presentation</vt:lpstr>
    </vt:vector>
  </TitlesOfParts>
  <Company>Lane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Lane County Parks  Master Plan</dc:title>
  <dc:creator>Charlie Conrad</dc:creator>
  <cp:lastModifiedBy>HENRY Brett A</cp:lastModifiedBy>
  <cp:revision>96</cp:revision>
  <dcterms:created xsi:type="dcterms:W3CDTF">2018-07-23T19:26:41Z</dcterms:created>
  <dcterms:modified xsi:type="dcterms:W3CDTF">2020-02-09T18:09:19Z</dcterms:modified>
</cp:coreProperties>
</file>